
<file path=[Content_Types].xml><?xml version="1.0" encoding="utf-8"?>
<Types xmlns="http://schemas.openxmlformats.org/package/2006/content-types">
  <Default Extension="wmf" ContentType="image/x-wmf"/>
  <Default Extension="png" ContentType="image/png"/>
  <Default Extension="jpg" ContentType="image/jpeg"/>
  <Default Extension="jpeg" ContentType="image/jpeg"/>
  <Default Extension="xml" ContentType="application/xml"/>
  <Default Extension="rels" ContentType="application/vnd.openxmlformats-package.relationships+xml"/>
  <Default Extension="bin" ContentType="application/vnd.openxmlformats-officedocument.oleObject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Layouts/slideLayout9.xml" ContentType="application/vnd.openxmlformats-officedocument.presentationml.slideLayout+xml"/>
  <Override PartName="/ppt/slides/slide1.xml" ContentType="application/vnd.openxmlformats-officedocument.presentationml.slide+xml"/>
  <Override PartName="/ppt/slideLayouts/slideLayout8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docProps/custom.xml" ContentType="application/vnd.openxmlformats-officedocument.custom-properties+xml"/>
  <Override PartName="/ppt/slideLayouts/slideLayout11.xml" ContentType="application/vnd.openxmlformats-officedocument.presentationml.slideLayout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Layouts/slideLayout1.xml" ContentType="application/vnd.openxmlformats-officedocument.presentationml.slideLayout+xml"/>
  <Override PartName="/ppt/slides/slide2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Layouts/slideLayout6.xml" ContentType="application/vnd.openxmlformats-officedocument.presentationml.slideLayout+xml"/>
  <Override PartName="/ppt/slideLayouts/slideLayout5.xml" ContentType="application/vnd.openxmlformats-officedocument.presentationml.slideLayout+xml"/>
  <Override PartName="/ppt/presentation.xml" ContentType="application/vnd.openxmlformats-officedocument.presentationml.presentation.mai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9144000" cy="5143500"/>
  <p:notesSz cx="9144000" cy="51435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/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4" d="100"/>
          <a:sy n="104" d="100"/>
        </p:scale>
        <p:origin x="-1236" y="-90"/>
      </p:cViewPr>
      <p:guideLst>
        <p:guide pos="2160" orient="horz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slide" Target="slides/slide7.xml"/><Relationship Id="rId10" Type="http://schemas.openxmlformats.org/officeDocument/2006/relationships/presProps" Target="presProps.xml" /><Relationship Id="rId11" Type="http://schemas.openxmlformats.org/officeDocument/2006/relationships/tableStyles" Target="tableStyles.xml" /><Relationship Id="rId12" Type="http://schemas.openxmlformats.org/officeDocument/2006/relationships/viewProps" Target="viewProp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Blank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verTx" userDrawn="1">
  <p:cSld name="Title,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fourObj" userDrawn="1">
  <p:cSld name="Title, 4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blank" userDrawn="1">
  <p:cSld name="Title, 6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323964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6022080" y="120348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5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6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323964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7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6022080" y="2761920"/>
            <a:ext cx="26496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x" userDrawn="1">
  <p:cSld name="Title Slide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" userDrawn="1">
  <p:cSld name="Title,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" userDrawn="1">
  <p:cSld name="Title,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itleOnly" userDrawn="1">
  <p:cSld name="Title Only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Only" userDrawn="1">
  <p:cSld name="Centered Tex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5237280" y="3670200"/>
            <a:ext cx="3129120" cy="28116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algn="ctr">
              <a:defRPr/>
            </a:pPr>
            <a:endParaRPr lang="ru-RU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AndObj" userDrawn="1">
  <p:cSld name="Title, 2 Content and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objAndTwoObj" userDrawn="1">
  <p:cSld name="Title Content and 2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401580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276192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type="twoObjOverTx" userDrawn="1">
  <p:cSld name="Title, 2 Content over Content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3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674240" y="1203480"/>
            <a:ext cx="401580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4" hidden="0"/>
          <p:cNvSpPr>
            <a:spLocks noGrp="1"/>
          </p:cNvSpPr>
          <p:nvPr isPhoto="0" userDrawn="0">
            <p:ph hasCustomPrompt="0"/>
          </p:nvPr>
        </p:nvSpPr>
        <p:spPr bwMode="auto">
          <a:xfrm>
            <a:off x="457200" y="2761920"/>
            <a:ext cx="8229240" cy="14227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>
              <a:defRPr/>
            </a:pP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blipFill>
          <a:blip r:embed="rId14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5237280" y="3670200"/>
            <a:ext cx="3129120" cy="60624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b">
            <a:noAutofit/>
          </a:bodyPr>
          <a:p>
            <a:pPr>
              <a:defRPr/>
            </a:pPr>
            <a:r>
              <a:rPr lang="ru-RU" sz="30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lang="ru-RU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body" hasCustomPrompt="0"/>
          </p:nvPr>
        </p:nvSpPr>
        <p:spPr bwMode="auto">
          <a:xfrm>
            <a:off x="457200" y="1203480"/>
            <a:ext cx="8229240" cy="2982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ru-RU" sz="14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  <a:endParaRPr lang="ru-RU" sz="1400" b="0" strike="noStrike" spc="-1">
              <a:solidFill>
                <a:srgbClr val="000000"/>
              </a:solidFill>
              <a:latin typeface="Arial"/>
            </a:endParaRP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"/>
              <a:defRPr/>
            </a:pPr>
            <a:r>
              <a:rPr lang="ru-RU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  <a:endParaRPr lang="ru-RU" sz="20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8.png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bg>
      <p:bgPr shadeToTitle="0">
        <a:blipFill>
          <a:blip r:embed="rId2"/>
          <a:stretch/>
        </a:blipFill>
      </p:bgPr>
    </p:bg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3676320" y="2876400"/>
            <a:ext cx="4906080" cy="75780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4000" b="0" strike="noStrike" spc="-1">
                <a:solidFill>
                  <a:srgbClr val="FFFFFF"/>
                </a:solidFill>
                <a:latin typeface="Roboto Black"/>
                <a:ea typeface="Roboto Black"/>
              </a:rPr>
              <a:t>Monolith</a:t>
            </a:r>
            <a:endParaRPr lang="ru-RU" sz="4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2" hidden="0"/>
          <p:cNvSpPr>
            <a:spLocks noGrp="1"/>
          </p:cNvSpPr>
          <p:nvPr isPhoto="0" userDrawn="0">
            <p:ph type="subTitle" hasCustomPrompt="0"/>
          </p:nvPr>
        </p:nvSpPr>
        <p:spPr bwMode="auto">
          <a:xfrm>
            <a:off x="1260000" y="3634560"/>
            <a:ext cx="7298640" cy="403560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2000" b="0" strike="noStrike" spc="-1">
                <a:solidFill>
                  <a:srgbClr val="FFFFFF"/>
                </a:solidFill>
                <a:latin typeface="Roboto Light"/>
                <a:ea typeface="Roboto Light"/>
              </a:rPr>
              <a:t>09. Автоматизированный алгоритм обезличивания данных.</a:t>
            </a:r>
            <a:endParaRPr lang="ru-RU" sz="2000" b="0" strike="noStrike" spc="-1">
              <a:latin typeface="Arial"/>
            </a:endParaRPr>
          </a:p>
        </p:txBody>
      </p:sp>
      <p:pic>
        <p:nvPicPr>
          <p:cNvPr id="6" name="Рисунок 9" descr="" hidden="0"/>
          <p:cNvPicPr/>
          <p:nvPr isPhoto="0" userDrawn="0"/>
        </p:nvPicPr>
        <p:blipFill>
          <a:blip r:embed="rId3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PlaceHolder 1" hidden="0"/>
          <p:cNvSpPr>
            <a:spLocks noGrp="1"/>
          </p:cNvSpPr>
          <p:nvPr isPhoto="0" userDrawn="0">
            <p:ph type="title" hasCustomPrompt="0"/>
          </p:nvPr>
        </p:nvSpPr>
        <p:spPr bwMode="auto">
          <a:xfrm>
            <a:off x="2118600" y="3605400"/>
            <a:ext cx="4906080" cy="740879"/>
          </a:xfrm>
          <a:prstGeom prst="rect">
            <a:avLst/>
          </a:prstGeom>
          <a:noFill/>
          <a:ln w="0">
            <a:noFill/>
          </a:ln>
        </p:spPr>
        <p:txBody>
          <a:bodyPr tIns="91440" bIns="91440" anchor="t">
            <a:noAutofit/>
          </a:bodyPr>
          <a:p>
            <a:pPr algn="ctr">
              <a:lnSpc>
                <a:spcPct val="100000"/>
              </a:lnSpc>
              <a:tabLst>
                <a:tab pos="0" algn="l"/>
              </a:tabLst>
              <a:defRPr/>
            </a:pPr>
            <a:r>
              <a:rPr lang="ru-RU" sz="3000" b="0" strike="noStrike" spc="-1">
                <a:solidFill>
                  <a:srgbClr val="171536"/>
                </a:solidFill>
                <a:latin typeface="Roboto Black"/>
                <a:ea typeface="Roboto Black"/>
              </a:rPr>
              <a:t>Monolith</a:t>
            </a:r>
            <a:endParaRPr lang="ru-RU" sz="30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Прямоугольник 10" hidden="0"/>
          <p:cNvSpPr/>
          <p:nvPr isPhoto="0" userDrawn="0"/>
        </p:nvSpPr>
        <p:spPr bwMode="auto">
          <a:xfrm>
            <a:off x="1454225" y="2571840"/>
            <a:ext cx="1008709" cy="577716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Пчелкин Максим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+7 902 398 0970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@Maksim_Pch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Капитан команды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6" name="Прямоугольник 12" hidden="0"/>
          <p:cNvSpPr/>
          <p:nvPr isPhoto="0" userDrawn="0"/>
        </p:nvSpPr>
        <p:spPr bwMode="auto">
          <a:xfrm>
            <a:off x="3184547" y="2571840"/>
            <a:ext cx="1006801" cy="455796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Сенюшкин Павел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@Anonim0uz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без  роли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7" name="Прямоугольник 14" hidden="0"/>
          <p:cNvSpPr/>
          <p:nvPr isPhoto="0" userDrawn="0"/>
        </p:nvSpPr>
        <p:spPr bwMode="auto">
          <a:xfrm>
            <a:off x="4958148" y="2571840"/>
            <a:ext cx="925103" cy="577716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Кантор Ксения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89919390996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ru-RU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@Minniepalma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Дизайнер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8" name="Прямоугольник 16" hidden="0"/>
          <p:cNvSpPr/>
          <p:nvPr isPhoto="0" userDrawn="0"/>
        </p:nvSpPr>
        <p:spPr bwMode="auto">
          <a:xfrm>
            <a:off x="6508873" y="2573640"/>
            <a:ext cx="1292648" cy="577716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Земсков Алексей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89648335820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(</a:t>
            </a:r>
            <a:r>
              <a:rPr lang="en-US" sz="800" b="0" i="0" u="none" strike="noStrike" cap="none" spc="-1">
                <a:solidFill>
                  <a:srgbClr val="171536"/>
                </a:solidFill>
                <a:latin typeface="Roboto"/>
                <a:ea typeface="Roboto"/>
                <a:cs typeface="Roboto"/>
              </a:rPr>
              <a:t>@AlexeyBui</a:t>
            </a: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)</a:t>
            </a:r>
            <a:endParaRPr lang="ru-RU" sz="800" b="0" strike="noStrike" spc="-1">
              <a:latin typeface="Arial"/>
            </a:endParaRPr>
          </a:p>
          <a:p>
            <a:pPr algn="ctr">
              <a:lnSpc>
                <a:spcPct val="100000"/>
              </a:lnSpc>
              <a:defRPr/>
            </a:pPr>
            <a:r>
              <a:rPr lang="ru-RU" sz="800" b="0" strike="noStrike" spc="-1">
                <a:solidFill>
                  <a:srgbClr val="171536"/>
                </a:solidFill>
                <a:latin typeface="Roboto"/>
                <a:ea typeface="Roboto"/>
              </a:rPr>
              <a:t>Программист на Python</a:t>
            </a:r>
            <a:endParaRPr lang="ru-RU" sz="800" b="0" strike="noStrike" spc="-1">
              <a:latin typeface="Arial"/>
            </a:endParaRPr>
          </a:p>
        </p:txBody>
      </p:sp>
      <p:sp>
        <p:nvSpPr>
          <p:cNvPr id="9" name="Прямоугольник 19" hidden="0"/>
          <p:cNvSpPr/>
          <p:nvPr isPhoto="0" userDrawn="0"/>
        </p:nvSpPr>
        <p:spPr bwMode="auto">
          <a:xfrm>
            <a:off x="1358640" y="183708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0" name="Прямоугольник 20" hidden="0"/>
          <p:cNvSpPr/>
          <p:nvPr isPhoto="0" userDrawn="0"/>
        </p:nvSpPr>
        <p:spPr bwMode="auto">
          <a:xfrm>
            <a:off x="309204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1" name="Прямоугольник 21" hidden="0"/>
          <p:cNvSpPr/>
          <p:nvPr isPhoto="0" userDrawn="0"/>
        </p:nvSpPr>
        <p:spPr bwMode="auto">
          <a:xfrm>
            <a:off x="48229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2" name="Прямоугольник 22" hidden="0"/>
          <p:cNvSpPr/>
          <p:nvPr isPhoto="0" userDrawn="0"/>
        </p:nvSpPr>
        <p:spPr bwMode="auto">
          <a:xfrm>
            <a:off x="6556320" y="1809360"/>
            <a:ext cx="1190160" cy="456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tIns="45000" rIns="90000" bIns="45000" anchor="t">
            <a:spAutoFit/>
          </a:bodyPr>
          <a:p>
            <a:pPr algn="ctr">
              <a:lnSpc>
                <a:spcPct val="100000"/>
              </a:lnSpc>
              <a:defRPr/>
            </a:pPr>
            <a:r>
              <a:rPr lang="ru-RU" sz="2400" b="1" strike="noStrike" spc="-1">
                <a:solidFill>
                  <a:srgbClr val="EC0E43"/>
                </a:solidFill>
                <a:latin typeface="Roboto"/>
                <a:ea typeface="Roboto"/>
              </a:rPr>
              <a:t>ФОТО</a:t>
            </a:r>
            <a:endParaRPr lang="ru-RU" sz="2400" b="0" strike="noStrike" spc="-1">
              <a:latin typeface="Arial"/>
            </a:endParaRPr>
          </a:p>
        </p:txBody>
      </p:sp>
      <p:sp>
        <p:nvSpPr>
          <p:cNvPr id="13" name="object 27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F353E680-D993-4E13-AEB3-D87303CFA326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2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14" name="Рисунок 17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pic>
        <p:nvPicPr>
          <p:cNvPr id="15" name="" descr="" hidden="0"/>
          <p:cNvPicPr/>
          <p:nvPr isPhoto="0" userDrawn="0"/>
        </p:nvPicPr>
        <p:blipFill>
          <a:blip r:embed="rId3"/>
          <a:stretch/>
        </p:blipFill>
        <p:spPr bwMode="auto">
          <a:xfrm>
            <a:off x="484956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6" name="" descr="" hidden="0"/>
          <p:cNvPicPr/>
          <p:nvPr isPhoto="0" userDrawn="0"/>
        </p:nvPicPr>
        <p:blipFill>
          <a:blip r:embed="rId4"/>
          <a:stretch/>
        </p:blipFill>
        <p:spPr bwMode="auto">
          <a:xfrm>
            <a:off x="3147840" y="1440000"/>
            <a:ext cx="1116000" cy="1116000"/>
          </a:xfrm>
          <a:prstGeom prst="rect">
            <a:avLst/>
          </a:prstGeom>
          <a:ln w="0">
            <a:noFill/>
          </a:ln>
        </p:spPr>
      </p:pic>
      <p:pic>
        <p:nvPicPr>
          <p:cNvPr id="17" name="" descr="" hidden="0"/>
          <p:cNvPicPr/>
          <p:nvPr isPhoto="0" userDrawn="0"/>
        </p:nvPicPr>
        <p:blipFill>
          <a:blip r:embed="rId5"/>
          <a:stretch/>
        </p:blipFill>
        <p:spPr bwMode="auto">
          <a:xfrm>
            <a:off x="1421280" y="1440000"/>
            <a:ext cx="1098720" cy="1098720"/>
          </a:xfrm>
          <a:prstGeom prst="rect">
            <a:avLst/>
          </a:prstGeom>
          <a:ln w="0">
            <a:noFill/>
          </a:ln>
        </p:spPr>
      </p:pic>
      <p:pic>
        <p:nvPicPr>
          <p:cNvPr id="18" name="" descr="" hidden="0"/>
          <p:cNvPicPr/>
          <p:nvPr isPhoto="0" userDrawn="0"/>
        </p:nvPicPr>
        <p:blipFill>
          <a:blip r:embed="rId6"/>
          <a:srcRect l="20309" t="0" r="9700" b="0"/>
          <a:stretch/>
        </p:blipFill>
        <p:spPr bwMode="auto">
          <a:xfrm>
            <a:off x="6588360" y="1440000"/>
            <a:ext cx="1115640" cy="1116000"/>
          </a:xfrm>
          <a:prstGeom prst="rect">
            <a:avLst/>
          </a:prstGeom>
          <a:ln w="0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20" hidden="0"/>
          <p:cNvSpPr/>
          <p:nvPr isPhoto="0" userDrawn="0"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171536"/>
                </a:solidFill>
                <a:latin typeface="Roboto"/>
                <a:ea typeface="Roboto"/>
              </a:rPr>
              <a:t>Важные моменты</a:t>
            </a:r>
            <a:br>
              <a:rPr/>
            </a:br>
            <a:br>
              <a:rPr/>
            </a:b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Целевая аудитория решения -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сотрудники органов исполнительной власти города Москвы и подведомственных учреждений. </a:t>
            </a:r>
            <a:endParaRPr lang="ru-RU" sz="1400" b="0" strike="noStrike" spc="-1">
              <a:latin typeface="Arial"/>
            </a:endParaRPr>
          </a:p>
          <a:p>
            <a:pPr algn="just">
              <a:defRPr/>
            </a:pPr>
            <a:endParaRPr lang="ru-RU" sz="1400" b="0" strike="noStrike" spc="-1">
              <a:latin typeface="Times New Roman"/>
              <a:ea typeface="Times New Roman"/>
            </a:endParaRPr>
          </a:p>
          <a:p>
            <a:pPr>
              <a:defRPr/>
            </a:pP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Конечные пользователи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</a:t>
            </a:r>
            <a:r>
              <a:rPr lang="ru-RU" sz="1400" b="1" strike="noStrike" spc="-1">
                <a:solidFill>
                  <a:srgbClr val="000000"/>
                </a:solidFill>
                <a:latin typeface="Times-Bold"/>
                <a:ea typeface="Times-Bold"/>
              </a:rPr>
              <a:t>обезличенных документов</a:t>
            </a:r>
            <a:r>
              <a:rPr lang="ru-RU" sz="1400" b="0" strike="noStrike" spc="-1">
                <a:solidFill>
                  <a:srgbClr val="000000"/>
                </a:solidFill>
                <a:latin typeface="Times New Roman"/>
                <a:ea typeface="Times New Roman"/>
              </a:rPr>
              <a:t> - компании-разработчики решений в сфере искусственного интеллекта, участники эксперимента. Также сервисом будут пользоваться сотрудники,которым в рамках исполнения служебных обязанностей необходимо передать документы,содержащие персональные данные сторонним организациям.</a:t>
            </a:r>
            <a:endParaRPr lang="ru-RU" sz="1400" b="0" strike="noStrike" spc="-1">
              <a:latin typeface="Arial"/>
            </a:endParaRPr>
          </a:p>
        </p:txBody>
      </p:sp>
      <p:pic>
        <p:nvPicPr>
          <p:cNvPr id="5" name="Рисунок 3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7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61F9C42E-7F3A-4B41-A85B-EEB82C7F207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3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1" hidden="0"/>
          <p:cNvSpPr/>
          <p:nvPr isPhoto="0" userDrawn="0"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Алгоритм пользования решением</a:t>
            </a: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 marL="457200" indent="-457200" algn="just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Пользователь заходит на ресурс обезличивания по веб-адресу: http://193.32.219.30:5000/upload и попадает в интерфейс сервиса по обезличиванию.</a:t>
            </a:r>
            <a:endParaRPr lang="ru-RU" sz="1600" b="1" i="1" strike="noStrike" spc="-1">
              <a:solidFill>
                <a:srgbClr val="000000"/>
              </a:solidFill>
              <a:latin typeface="Times-BoldItalic"/>
              <a:ea typeface="Times-BoldItalic"/>
            </a:endParaRPr>
          </a:p>
          <a:p>
            <a:pPr marL="457200" indent="-457200" algn="just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Далее пользователь нажав на кнопку «Выбрать файл» указывает путь к файлу, который нужно обезличить.</a:t>
            </a:r>
            <a:endParaRPr lang="ru-RU" sz="1600" b="1" i="1" strike="noStrike" spc="-1">
              <a:solidFill>
                <a:srgbClr val="000000"/>
              </a:solidFill>
              <a:latin typeface="Times-BoldItalic"/>
              <a:ea typeface="Times-BoldItalic"/>
            </a:endParaRPr>
          </a:p>
          <a:p>
            <a:pPr marL="457200" indent="-457200" algn="just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После выбора файла пользователю необходимо нажать кнопку «Upload» и произойдет выгрузка указанного пользователем файла на сервер распознавания и обезличивания. Поддерживаются файлы PDF/JPG/JPEG.</a:t>
            </a:r>
            <a:endParaRPr lang="ru-RU" sz="1600" b="1" i="1" strike="noStrike" spc="-1">
              <a:solidFill>
                <a:srgbClr val="000000"/>
              </a:solidFill>
              <a:latin typeface="Times-BoldItalic"/>
              <a:ea typeface="Times-BoldItalic"/>
            </a:endParaRPr>
          </a:p>
          <a:p>
            <a:pPr marL="457200" indent="-457200" algn="just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Результат обезличивания отображается пользователю на ресурсе. Также пользователю доступна ссылка для скачивания  обезличенного файла.</a:t>
            </a:r>
            <a:endParaRPr lang="ru-RU" sz="1600" b="1" i="1" strike="noStrike" spc="-1">
              <a:solidFill>
                <a:srgbClr val="000000"/>
              </a:solidFill>
              <a:latin typeface="Times-BoldItalic"/>
              <a:ea typeface="Times-BoldItalic"/>
            </a:endParaRPr>
          </a:p>
        </p:txBody>
      </p:sp>
      <p:pic>
        <p:nvPicPr>
          <p:cNvPr id="5" name="Рисунок 1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1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D4F07E90-D210-47E6-9EC7-C310A3B6C70E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4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2" hidden="0"/>
          <p:cNvSpPr/>
          <p:nvPr isPhoto="0" userDrawn="0"/>
        </p:nvSpPr>
        <p:spPr bwMode="auto">
          <a:xfrm>
            <a:off x="399960" y="870120"/>
            <a:ext cx="7227360" cy="40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Параметры тестового стенда решения</a:t>
            </a:r>
            <a:br>
              <a:rPr/>
            </a:b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 algn="just">
              <a:spcAft>
                <a:spcPts val="1500"/>
              </a:spcAf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Ресурсы: Yandex.Cloud(Compute Cloud)</a:t>
            </a:r>
            <a:endParaRPr lang="ru-RU" sz="1600" b="1" strike="noStrike" spc="-1">
              <a:solidFill>
                <a:srgbClr val="000000"/>
              </a:solidFill>
              <a:latin typeface="Times-Bold"/>
              <a:ea typeface="Times-Bold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Платформа: Intel Ice Lake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Гарантированная доля vCPU 100%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vCPU: 6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RAM: 18 ГБ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Объём дискового пространства: 20 ГБ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Прерываемая: да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GPU: нет</a:t>
            </a: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  <a:p>
            <a:pPr algn="just">
              <a:defRPr/>
            </a:pPr>
            <a:endParaRPr lang="ru-RU" sz="1600" b="0" strike="noStrike" spc="-1">
              <a:solidFill>
                <a:srgbClr val="000000"/>
              </a:solidFill>
              <a:latin typeface="Times New Roman"/>
              <a:ea typeface="Times New Roman"/>
            </a:endParaRPr>
          </a:p>
        </p:txBody>
      </p:sp>
      <p:pic>
        <p:nvPicPr>
          <p:cNvPr id="5" name="Рисунок 2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2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4FB58E70-51FE-4357-BE0F-C0DBD8A7F42D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5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3" hidden="0"/>
          <p:cNvSpPr/>
          <p:nvPr isPhoto="0" userDrawn="0"/>
        </p:nvSpPr>
        <p:spPr bwMode="auto">
          <a:xfrm>
            <a:off x="399960" y="870120"/>
            <a:ext cx="8420040" cy="40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Результат работы решения</a:t>
            </a: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Рисунок 4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3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5671018F-CEF4-4600-972F-0EB402FF00C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6</a:t>
            </a:fld>
            <a:endParaRPr lang="ru-RU" sz="1400" b="0" strike="noStrike" spc="-1">
              <a:latin typeface="Arial"/>
            </a:endParaRPr>
          </a:p>
        </p:txBody>
      </p:sp>
      <p:pic>
        <p:nvPicPr>
          <p:cNvPr id="7" name="" descr="" hidden="0"/>
          <p:cNvPicPr/>
          <p:nvPr isPhoto="0" userDrawn="0"/>
        </p:nvPicPr>
        <p:blipFill>
          <a:blip r:embed="rId3"/>
          <a:srcRect l="0" t="4929" r="0" b="0"/>
          <a:stretch/>
        </p:blipFill>
        <p:spPr bwMode="auto">
          <a:xfrm>
            <a:off x="5220000" y="1385280"/>
            <a:ext cx="3060000" cy="3530880"/>
          </a:xfrm>
          <a:prstGeom prst="rect">
            <a:avLst/>
          </a:prstGeom>
          <a:ln w="0">
            <a:noFill/>
          </a:ln>
        </p:spPr>
      </p:pic>
      <p:sp>
        <p:nvSpPr>
          <p:cNvPr id="8" name="" hidden="0"/>
          <p:cNvSpPr txBox="1"/>
          <p:nvPr isPhoto="0" userDrawn="0"/>
        </p:nvSpPr>
        <p:spPr bwMode="auto">
          <a:xfrm>
            <a:off x="329040" y="2160000"/>
            <a:ext cx="4530960" cy="1719000"/>
          </a:xfrm>
          <a:prstGeom prst="rect">
            <a:avLst/>
          </a:prstGeom>
          <a:noFill/>
          <a:ln w="0">
            <a:noFill/>
          </a:ln>
        </p:spPr>
        <p:txBody>
          <a:bodyPr lIns="90000" tIns="45000" rIns="90000" bIns="45000" anchor="t">
            <a:noAutofit/>
          </a:bodyPr>
          <a:p>
            <a:pPr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Работа алгоритма была проверена на всем наборе предоставленных в рамках конкурса документов. Набор содержал более 1300 открытых служебных документов. Среднее время обработки документа составило 2 минуты.</a:t>
            </a:r>
            <a:endParaRPr lang="ru-RU" sz="16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howMasterPhAnim="0" show="1">
  <p:cSld name="">
    <p:spTree>
      <p:nvGrpSpPr>
        <p:cNvPr id="1" name="" hidden="0"/>
        <p:cNvGrpSpPr/>
        <p:nvPr isPhoto="0" userDrawn="0"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" name="Google Shape;105;p 4" hidden="0"/>
          <p:cNvSpPr/>
          <p:nvPr isPhoto="0" userDrawn="0"/>
        </p:nvSpPr>
        <p:spPr bwMode="auto">
          <a:xfrm>
            <a:off x="399960" y="870120"/>
            <a:ext cx="8600040" cy="40460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tIns="91440" bIns="91440" anchor="t">
            <a:noAutofit/>
          </a:bodyPr>
          <a:p>
            <a:pPr>
              <a:lnSpc>
                <a:spcPct val="100000"/>
              </a:lnSpc>
              <a:defRPr/>
            </a:pPr>
            <a:r>
              <a:rPr lang="ru-RU" sz="1600" b="1" strike="noStrike" spc="-1">
                <a:solidFill>
                  <a:srgbClr val="000000"/>
                </a:solidFill>
                <a:latin typeface="Roboto"/>
                <a:ea typeface="Roboto"/>
              </a:rPr>
              <a:t>Дальнейшее развитие решения</a:t>
            </a:r>
            <a:br>
              <a:rPr/>
            </a:b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Провести анализ эффективности распознавания ПДн алгоритмом и провести корректировку с целью снизить число его ложных срабатываний. </a:t>
            </a:r>
            <a:endParaRPr lang="ru-RU" sz="1600" b="0" strike="noStrike" spc="-1">
              <a:solidFill>
                <a:srgbClr val="000000"/>
              </a:solidFill>
              <a:latin typeface="Arial"/>
            </a:endParaRPr>
          </a:p>
          <a:p>
            <a:pPr marL="216000" indent="-216000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Реализовать замену обезличивания данных тестовым способом на обезличивание данных  согласно требований Приказа Роскомнадзора от 05.09.2013 N 996 «Об утверждении требований и методов по обезличиванию персональных данных».</a:t>
            </a:r>
            <a:endParaRPr lang="ru-RU" sz="1600" b="0" strike="noStrike" spc="-1">
              <a:latin typeface="Arial"/>
            </a:endParaRPr>
          </a:p>
          <a:p>
            <a:pPr marL="216000" indent="-216000">
              <a:lnSpc>
                <a:spcPct val="100000"/>
              </a:lnSpc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Добавить распознавание других ПДн (таких как дата рождения, паспортные данные, телефон и почта)в соответствии  с  ст. 3 Федерального закона от 27.07.2006 г. «О персональных данных»  №152-ФЗ.</a:t>
            </a:r>
            <a:endParaRPr lang="ru-RU" sz="1600" b="1" i="1" strike="noStrike" spc="-1">
              <a:solidFill>
                <a:srgbClr val="000000"/>
              </a:solidFill>
              <a:latin typeface="Times-BoldItalic"/>
              <a:ea typeface="Times-BoldItalic"/>
            </a:endParaRPr>
          </a:p>
          <a:p>
            <a:pPr marL="216000" indent="-216000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Разработать прототип, сверстать и внедрить веб-форму сервиса для комфортного взаимодействия его целевой аудитории вместо тестовой формы, расположенной сейчас по веб-адресу: http://193.32.219.30:5000/upload.</a:t>
            </a:r>
            <a:endParaRPr lang="ru-RU" sz="1600" b="0" strike="noStrike" spc="-1">
              <a:latin typeface="Arial"/>
            </a:endParaRPr>
          </a:p>
          <a:p>
            <a:pPr marL="216000" indent="-216000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Провести анализ эффективности алгоритма на предмет его оптимизации с целью снижения времени на обработку файлов.</a:t>
            </a:r>
            <a:endParaRPr lang="ru-RU" sz="1600" b="0" strike="noStrike" spc="-1">
              <a:latin typeface="Arial"/>
            </a:endParaRPr>
          </a:p>
          <a:p>
            <a:pPr marL="216000" indent="-216000">
              <a:buClr>
                <a:srgbClr val="000000"/>
              </a:buClr>
              <a:buFont typeface="StarSymbol"/>
              <a:buAutoNum type="arabicParenR"/>
              <a:tabLst>
                <a:tab pos="139680" algn="l"/>
                <a:tab pos="457200" algn="l"/>
              </a:tabLst>
              <a:defRPr/>
            </a:pPr>
            <a:r>
              <a:rPr lang="ru-RU" sz="1600" b="0" strike="noStrike" spc="-1">
                <a:solidFill>
                  <a:srgbClr val="000000"/>
                </a:solidFill>
                <a:latin typeface="Roboto"/>
                <a:ea typeface="Roboto"/>
              </a:rPr>
              <a:t>В соотвествии с изменениями доработать сопроводительную документацию к решению.</a:t>
            </a:r>
            <a:endParaRPr lang="ru-RU" sz="1600" b="0" strike="noStrike" spc="-1">
              <a:latin typeface="Arial"/>
            </a:endParaRPr>
          </a:p>
        </p:txBody>
      </p:sp>
      <p:pic>
        <p:nvPicPr>
          <p:cNvPr id="5" name="Рисунок 5" descr="" hidden="0"/>
          <p:cNvPicPr/>
          <p:nvPr isPhoto="0" userDrawn="0"/>
        </p:nvPicPr>
        <p:blipFill>
          <a:blip r:embed="rId2"/>
          <a:stretch/>
        </p:blipFill>
        <p:spPr bwMode="auto">
          <a:xfrm>
            <a:off x="56160" y="77040"/>
            <a:ext cx="1086480" cy="555840"/>
          </a:xfrm>
          <a:prstGeom prst="rect">
            <a:avLst/>
          </a:prstGeom>
          <a:ln w="0">
            <a:noFill/>
          </a:ln>
        </p:spPr>
      </p:pic>
      <p:sp>
        <p:nvSpPr>
          <p:cNvPr id="6" name="object 4" hidden="0"/>
          <p:cNvSpPr/>
          <p:nvPr isPhoto="0" userDrawn="0"/>
        </p:nvSpPr>
        <p:spPr bwMode="auto">
          <a:xfrm>
            <a:off x="8744040" y="4756320"/>
            <a:ext cx="304560" cy="252719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tIns="1440" rIns="0" bIns="0" anchor="t">
            <a:spAutoFit/>
          </a:bodyPr>
          <a:p>
            <a:pPr marL="38160">
              <a:lnSpc>
                <a:spcPct val="100000"/>
              </a:lnSpc>
              <a:spcBef>
                <a:spcPts val="11"/>
              </a:spcBef>
              <a:defRPr/>
            </a:pPr>
            <a:fld id="{F6E6EB60-2C8E-4811-868B-DB76A79B1282}" type="slidenum">
              <a:rPr lang="ru-RU" sz="1400" b="1" strike="noStrike" spc="49">
                <a:solidFill>
                  <a:srgbClr val="171536"/>
                </a:solidFill>
                <a:latin typeface="Roboto"/>
                <a:ea typeface="Roboto"/>
              </a:rPr>
              <a:t>7</a:t>
            </a:fld>
            <a:endParaRPr lang="ru-RU" sz="1400" b="0" strike="noStrike" spc="-1">
              <a:latin typeface="Arial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R7-Office/6.3.1.43</Application>
  <DocSecurity>0</DocSecurity>
  <PresentationFormat/>
  <Paragraphs>0</Paragraphs>
  <Slides>7</Slides>
  <Notes>7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subject/>
  <dc:creator>Katy Shirokikh</dc:creator>
  <cp:keywords/>
  <dc:description/>
  <dc:identifier/>
  <dc:language>ru-RU</dc:language>
  <cp:lastModifiedBy>Максим Пчелкин</cp:lastModifiedBy>
  <cp:revision>71</cp:revision>
  <dcterms:modified xsi:type="dcterms:W3CDTF">2021-10-24T20:27:53Z</dcterms:modified>
  <cp:category/>
  <cp:contentStatus/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otes">
    <vt:i4>30</vt:i4>
  </property>
  <property fmtid="{D5CDD505-2E9C-101B-9397-08002B2CF9AE}" pid="3" name="PresentationFormat">
    <vt:lpwstr>Экран (16:9)</vt:lpwstr>
  </property>
  <property fmtid="{D5CDD505-2E9C-101B-9397-08002B2CF9AE}" pid="4" name="Slides">
    <vt:i4>30</vt:i4>
  </property>
</Properties>
</file>